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1.png>
</file>

<file path=ppt/media/image22.jp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jpg>
</file>

<file path=ppt/media/image43.png>
</file>

<file path=ppt/media/image45.png>
</file>

<file path=ppt/media/image46.png>
</file>

<file path=ppt/media/image47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3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3.png"/><Relationship Id="rId4" Type="http://schemas.openxmlformats.org/officeDocument/2006/relationships/image" Target="../media/image38.png"/><Relationship Id="rId10" Type="http://schemas.openxmlformats.org/officeDocument/2006/relationships/image" Target="../media/image35.jpg"/><Relationship Id="rId9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2.jpg"/><Relationship Id="rId7" Type="http://schemas.openxmlformats.org/officeDocument/2006/relationships/image" Target="../media/image33.png"/><Relationship Id="rId8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3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3.png"/><Relationship Id="rId4" Type="http://schemas.openxmlformats.org/officeDocument/2006/relationships/image" Target="../media/image31.png"/><Relationship Id="rId5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3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3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18.png"/><Relationship Id="rId7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3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3.png"/><Relationship Id="rId4" Type="http://schemas.openxmlformats.org/officeDocument/2006/relationships/image" Target="../media/image38.png"/><Relationship Id="rId5" Type="http://schemas.openxmlformats.org/officeDocument/2006/relationships/image" Target="../media/image37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3.png"/><Relationship Id="rId4" Type="http://schemas.openxmlformats.org/officeDocument/2006/relationships/image" Target="../media/image15.png"/><Relationship Id="rId5" Type="http://schemas.openxmlformats.org/officeDocument/2006/relationships/image" Target="../media/image4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6.png"/><Relationship Id="rId4" Type="http://schemas.openxmlformats.org/officeDocument/2006/relationships/image" Target="../media/image22.jpg"/><Relationship Id="rId11" Type="http://schemas.openxmlformats.org/officeDocument/2006/relationships/image" Target="../media/image24.png"/><Relationship Id="rId10" Type="http://schemas.openxmlformats.org/officeDocument/2006/relationships/image" Target="../media/image15.png"/><Relationship Id="rId9" Type="http://schemas.openxmlformats.org/officeDocument/2006/relationships/image" Target="../media/image9.png"/><Relationship Id="rId5" Type="http://schemas.openxmlformats.org/officeDocument/2006/relationships/image" Target="../media/image26.png"/><Relationship Id="rId6" Type="http://schemas.openxmlformats.org/officeDocument/2006/relationships/image" Target="../media/image19.png"/><Relationship Id="rId7" Type="http://schemas.openxmlformats.org/officeDocument/2006/relationships/image" Target="../media/image21.png"/><Relationship Id="rId8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3.png"/><Relationship Id="rId4" Type="http://schemas.openxmlformats.org/officeDocument/2006/relationships/image" Target="../media/image2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3269" y="9893"/>
            <a:ext cx="18364200" cy="10329862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3980416" y="5288712"/>
            <a:ext cx="98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320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Hello Kitty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4">
            <a:alphaModFix/>
          </a:blip>
          <a:srcRect b="40663" l="491" r="69877" t="0"/>
          <a:stretch/>
        </p:blipFill>
        <p:spPr>
          <a:xfrm>
            <a:off x="-78288" y="0"/>
            <a:ext cx="4592131" cy="5172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5">
            <a:alphaModFix/>
          </a:blip>
          <a:srcRect b="0" l="0" r="78598" t="50780"/>
          <a:stretch/>
        </p:blipFill>
        <p:spPr>
          <a:xfrm>
            <a:off x="-78288" y="6027588"/>
            <a:ext cx="3316863" cy="4290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 rotWithShape="1">
          <a:blip r:embed="rId6">
            <a:alphaModFix/>
          </a:blip>
          <a:srcRect b="0" l="70742" r="2763" t="54780"/>
          <a:stretch/>
        </p:blipFill>
        <p:spPr>
          <a:xfrm>
            <a:off x="14258250" y="6383118"/>
            <a:ext cx="4105950" cy="3941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7">
            <a:alphaModFix/>
          </a:blip>
          <a:srcRect b="54779" l="61157" r="0" t="1"/>
          <a:stretch/>
        </p:blipFill>
        <p:spPr>
          <a:xfrm>
            <a:off x="12328742" y="10897"/>
            <a:ext cx="6019800" cy="3941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8">
            <a:alphaModFix/>
          </a:blip>
          <a:srcRect b="0" l="34821" r="34581" t="85055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/>
        </p:nvSpPr>
        <p:spPr>
          <a:xfrm>
            <a:off x="3980418" y="3952869"/>
            <a:ext cx="98370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4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9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Mentalko</a:t>
            </a:r>
            <a:endParaRPr b="1" i="0" sz="9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 txBox="1"/>
          <p:nvPr/>
        </p:nvSpPr>
        <p:spPr>
          <a:xfrm>
            <a:off x="2546685" y="423966"/>
            <a:ext cx="13205222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За нас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 rotWithShape="1">
          <a:blip r:embed="rId4">
            <a:alphaModFix/>
          </a:blip>
          <a:srcRect b="0" l="0" r="61140" t="35288"/>
          <a:stretch/>
        </p:blipFill>
        <p:spPr>
          <a:xfrm>
            <a:off x="0" y="3986259"/>
            <a:ext cx="6781800" cy="635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 rotWithShape="1">
          <a:blip r:embed="rId5">
            <a:alphaModFix/>
          </a:blip>
          <a:srcRect b="0" l="52844" r="0" t="50047"/>
          <a:stretch/>
        </p:blipFill>
        <p:spPr>
          <a:xfrm>
            <a:off x="10058400" y="5387696"/>
            <a:ext cx="8229600" cy="4903702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/>
        </p:nvSpPr>
        <p:spPr>
          <a:xfrm>
            <a:off x="7943561" y="1964577"/>
            <a:ext cx="1035026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000">
                <a:solidFill>
                  <a:srgbClr val="E5DFEC"/>
                </a:solidFill>
                <a:latin typeface="Calibri"/>
                <a:ea typeface="Calibri"/>
                <a:cs typeface="Calibri"/>
                <a:sym typeface="Calibri"/>
              </a:rPr>
              <a:t>Hello kitty</a:t>
            </a:r>
            <a:endParaRPr sz="4000">
              <a:solidFill>
                <a:srgbClr val="E5DFE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pen photo" id="204" name="Google Shape;204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35482" y="945755"/>
            <a:ext cx="2743200" cy="20574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Картина, която съдържа Човешко лице, човек, усмивка, дрехи&#10;&#10;Генерирано от ИИ съдържание може да е неправилно." id="205" name="Google Shape;205;p22"/>
          <p:cNvPicPr preferRelativeResize="0"/>
          <p:nvPr/>
        </p:nvPicPr>
        <p:blipFill rotWithShape="1">
          <a:blip r:embed="rId7">
            <a:alphaModFix/>
          </a:blip>
          <a:srcRect b="-139" l="-89" r="858" t="6335"/>
          <a:stretch/>
        </p:blipFill>
        <p:spPr>
          <a:xfrm>
            <a:off x="2823018" y="4699468"/>
            <a:ext cx="2012963" cy="2800385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sp>
        <p:nvSpPr>
          <p:cNvPr id="206" name="Google Shape;206;p22"/>
          <p:cNvSpPr txBox="1"/>
          <p:nvPr/>
        </p:nvSpPr>
        <p:spPr>
          <a:xfrm>
            <a:off x="1310253" y="3152430"/>
            <a:ext cx="303191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Сияна Рачева 11а - backend, frontend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1617486" y="7839814"/>
            <a:ext cx="442227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Лора Иванова 11в -  database, backend</a:t>
            </a:r>
            <a:endParaRPr/>
          </a:p>
        </p:txBody>
      </p:sp>
      <p:sp>
        <p:nvSpPr>
          <p:cNvPr id="208" name="Google Shape;208;p22"/>
          <p:cNvSpPr txBox="1"/>
          <p:nvPr/>
        </p:nvSpPr>
        <p:spPr>
          <a:xfrm>
            <a:off x="11050815" y="8112621"/>
            <a:ext cx="4143306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Борислава Иванова 11б -frontend, backend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13894665" y="3443691"/>
            <a:ext cx="374070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Гергана Кацарова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11б - database, backend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flipH="1" rot="-5400000">
            <a:off x="10740835" y="3143250"/>
            <a:ext cx="7000875" cy="27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with long hair wearing a blue blazer&#10;&#10;AI-generated content may be incorrect." id="211" name="Google Shape;211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861322" y="3441788"/>
            <a:ext cx="2565356" cy="3043303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sp>
        <p:nvSpPr>
          <p:cNvPr id="212" name="Google Shape;212;p22"/>
          <p:cNvSpPr txBox="1"/>
          <p:nvPr/>
        </p:nvSpPr>
        <p:spPr>
          <a:xfrm>
            <a:off x="7644125" y="6656364"/>
            <a:ext cx="3384836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Лилия  Любенова - ментор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Картина, която съдържа човек, Човешко лице, дрехи, Дълга коса&#10;&#10;Генерирано от ИИ съдържание може да е неправилно." id="213" name="Google Shape;213;p22"/>
          <p:cNvPicPr preferRelativeResize="0"/>
          <p:nvPr/>
        </p:nvPicPr>
        <p:blipFill rotWithShape="1">
          <a:blip r:embed="rId10">
            <a:alphaModFix/>
          </a:blip>
          <a:srcRect b="-3197" l="21251" r="3056" t="0"/>
          <a:stretch/>
        </p:blipFill>
        <p:spPr>
          <a:xfrm>
            <a:off x="14397384" y="1190625"/>
            <a:ext cx="2866889" cy="2259767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descr="A person with long hair&#10;&#10;AI-generated content may be incorrect." id="214" name="Google Shape;214;p22"/>
          <p:cNvPicPr preferRelativeResize="0"/>
          <p:nvPr/>
        </p:nvPicPr>
        <p:blipFill rotWithShape="1">
          <a:blip r:embed="rId8">
            <a:alphaModFix/>
          </a:blip>
          <a:srcRect b="0" l="864" r="18535" t="-546"/>
          <a:stretch/>
        </p:blipFill>
        <p:spPr>
          <a:xfrm rot="5400000">
            <a:off x="11331854" y="5080072"/>
            <a:ext cx="3436334" cy="2374205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3338438" y="3121025"/>
            <a:ext cx="11611124" cy="3835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Благодарим ви 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за вниманието!</a:t>
            </a:r>
            <a:endParaRPr/>
          </a:p>
        </p:txBody>
      </p:sp>
      <p:pic>
        <p:nvPicPr>
          <p:cNvPr id="221" name="Google Shape;221;p23"/>
          <p:cNvPicPr preferRelativeResize="0"/>
          <p:nvPr/>
        </p:nvPicPr>
        <p:blipFill rotWithShape="1">
          <a:blip r:embed="rId4">
            <a:alphaModFix/>
          </a:blip>
          <a:srcRect b="40663" l="491" r="69877" t="0"/>
          <a:stretch/>
        </p:blipFill>
        <p:spPr>
          <a:xfrm rot="5400000">
            <a:off x="12616824" y="-337175"/>
            <a:ext cx="5334000" cy="6008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3"/>
          <p:cNvPicPr preferRelativeResize="0"/>
          <p:nvPr/>
        </p:nvPicPr>
        <p:blipFill rotWithShape="1">
          <a:blip r:embed="rId4">
            <a:alphaModFix/>
          </a:blip>
          <a:srcRect b="40663" l="491" r="69877" t="0"/>
          <a:stretch/>
        </p:blipFill>
        <p:spPr>
          <a:xfrm flipH="1" rot="-5400000">
            <a:off x="439754" y="-432722"/>
            <a:ext cx="5128846" cy="6008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 rotWithShape="1">
          <a:blip r:embed="rId5">
            <a:alphaModFix/>
          </a:blip>
          <a:srcRect b="0" l="34821" r="34581" t="85055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4669" y="-6372"/>
            <a:ext cx="18364200" cy="1032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3289042" y="457200"/>
            <a:ext cx="11709917" cy="3133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4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Проблем и </a:t>
            </a:r>
            <a:endParaRPr b="1" i="0" sz="7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74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настоящи решения</a:t>
            </a:r>
            <a:endParaRPr b="1" i="0" sz="7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4">
            <a:alphaModFix/>
          </a:blip>
          <a:srcRect b="0" l="0" r="72755" t="0"/>
          <a:stretch/>
        </p:blipFill>
        <p:spPr>
          <a:xfrm>
            <a:off x="-44710" y="2024"/>
            <a:ext cx="5029025" cy="1031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5">
            <a:alphaModFix/>
          </a:blip>
          <a:srcRect b="0" l="67220" r="0" t="0"/>
          <a:stretch/>
        </p:blipFill>
        <p:spPr>
          <a:xfrm>
            <a:off x="12422688" y="-4761"/>
            <a:ext cx="6019800" cy="1032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/>
        </p:nvSpPr>
        <p:spPr>
          <a:xfrm>
            <a:off x="3341021" y="4289643"/>
            <a:ext cx="11702958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bg-BG" sz="3200" u="none" cap="none" strike="noStrike">
                <a:solidFill>
                  <a:srgbClr val="D6E3BC"/>
                </a:solidFill>
                <a:latin typeface="Calibri"/>
                <a:ea typeface="Calibri"/>
                <a:cs typeface="Calibri"/>
                <a:sym typeface="Calibri"/>
              </a:rPr>
              <a:t>Проблемът: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</a:pPr>
            <a:r>
              <a:rPr lang="bg-BG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Проблемът с лошото психическо здраве на хората и неосведомеността им относно важността му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3360219" y="6300412"/>
            <a:ext cx="11823773" cy="184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3200">
                <a:solidFill>
                  <a:srgbClr val="CCC0D9"/>
                </a:solidFill>
                <a:latin typeface="Calibri"/>
                <a:ea typeface="Calibri"/>
                <a:cs typeface="Calibri"/>
                <a:sym typeface="Calibri"/>
              </a:rPr>
              <a:t>Настоящи решения:</a:t>
            </a:r>
            <a:endParaRPr b="1" sz="3200">
              <a:solidFill>
                <a:srgbClr val="CCC0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</a:pPr>
            <a:r>
              <a:rPr lang="bg-BG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Еднотипни апликации, с които е трудно човек да остане постоянен, тъй като губи мотивация или му омръзва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0"/>
            <a:ext cx="18288003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/>
          <p:nvPr/>
        </p:nvSpPr>
        <p:spPr>
          <a:xfrm>
            <a:off x="15492822" y="7280161"/>
            <a:ext cx="2795178" cy="3090018"/>
          </a:xfrm>
          <a:custGeom>
            <a:rect b="b" l="l" r="r" t="t"/>
            <a:pathLst>
              <a:path extrusionOk="0" h="3090018" w="2795178">
                <a:moveTo>
                  <a:pt x="0" y="0"/>
                </a:moveTo>
                <a:lnTo>
                  <a:pt x="2795178" y="0"/>
                </a:lnTo>
                <a:lnTo>
                  <a:pt x="2795178" y="3090017"/>
                </a:lnTo>
                <a:lnTo>
                  <a:pt x="0" y="30900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5"/>
          <p:cNvSpPr txBox="1"/>
          <p:nvPr/>
        </p:nvSpPr>
        <p:spPr>
          <a:xfrm>
            <a:off x="4557296" y="626248"/>
            <a:ext cx="9173409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Цел на проекта</a:t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1730094" y="3215533"/>
            <a:ext cx="7767886" cy="2616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Char char="•"/>
            </a:pPr>
            <a:r>
              <a:rPr lang="bg-BG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Да изтъкне важността на психическото здраве и здравето като цяло</a:t>
            </a:r>
            <a:endParaRPr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ealth Promotion Knowledge Gateway"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706786" y="3633787"/>
            <a:ext cx="4035238" cy="3019425"/>
          </a:xfrm>
          <a:prstGeom prst="rect">
            <a:avLst/>
          </a:prstGeom>
          <a:solidFill>
            <a:srgbClr val="ECECEC"/>
          </a:solidFill>
          <a:ln cap="rnd" cmpd="sng" w="190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36195" rotWithShape="0" algn="tl" dir="11400000" dist="12700">
              <a:srgbClr val="000000">
                <a:alpha val="32941"/>
              </a:srgbClr>
            </a:outerShdw>
          </a:effectLst>
        </p:spPr>
      </p:pic>
      <p:sp>
        <p:nvSpPr>
          <p:cNvPr descr="Картина, която съдържа кръг, Графика, цветност, креативност&#10;&#10;Генерирано от ИИ съдържание може да е неправилно." id="115" name="Google Shape;115;p15"/>
          <p:cNvSpPr/>
          <p:nvPr/>
        </p:nvSpPr>
        <p:spPr>
          <a:xfrm rot="780000">
            <a:off x="230642" y="8035974"/>
            <a:ext cx="1977942" cy="2045176"/>
          </a:xfrm>
          <a:custGeom>
            <a:rect b="b" l="l" r="r" t="t"/>
            <a:pathLst>
              <a:path extrusionOk="0" h="2616676" w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descr="Картина, която съдържа кръг, Графика, цветност, креативност&#10;&#10;Генерирано от ИИ съдържание може да е неправилно." id="116" name="Google Shape;116;p15"/>
          <p:cNvSpPr/>
          <p:nvPr/>
        </p:nvSpPr>
        <p:spPr>
          <a:xfrm rot="-1140000">
            <a:off x="15597476" y="9222239"/>
            <a:ext cx="818131" cy="734089"/>
          </a:xfrm>
          <a:custGeom>
            <a:rect b="b" l="l" r="r" t="t"/>
            <a:pathLst>
              <a:path extrusionOk="0" h="2616676" w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7" name="Google Shape;117;p15"/>
          <p:cNvSpPr txBox="1"/>
          <p:nvPr/>
        </p:nvSpPr>
        <p:spPr>
          <a:xfrm>
            <a:off x="1878915" y="5249686"/>
            <a:ext cx="7470467" cy="28007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Char char="•"/>
            </a:pPr>
            <a:r>
              <a:rPr lang="bg-BG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Да предложи нови, интерактивни методи за справяне с различни проблеми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/>
          <p:nvPr/>
        </p:nvSpPr>
        <p:spPr>
          <a:xfrm>
            <a:off x="519046" y="363351"/>
            <a:ext cx="3480918" cy="3097096"/>
          </a:xfrm>
          <a:custGeom>
            <a:rect b="b" l="l" r="r" t="t"/>
            <a:pathLst>
              <a:path extrusionOk="0" h="3097096" w="3480918">
                <a:moveTo>
                  <a:pt x="0" y="0"/>
                </a:moveTo>
                <a:lnTo>
                  <a:pt x="3480918" y="0"/>
                </a:lnTo>
                <a:lnTo>
                  <a:pt x="3480918" y="3097097"/>
                </a:lnTo>
                <a:lnTo>
                  <a:pt x="0" y="30970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54339" l="-29964" r="-23817" t="-18497"/>
            </a:stretch>
          </a:blipFill>
          <a:ln>
            <a:noFill/>
          </a:ln>
        </p:spPr>
      </p:sp>
      <p:sp>
        <p:nvSpPr>
          <p:cNvPr id="124" name="Google Shape;124;p16"/>
          <p:cNvSpPr txBox="1"/>
          <p:nvPr/>
        </p:nvSpPr>
        <p:spPr>
          <a:xfrm>
            <a:off x="3740567" y="1150549"/>
            <a:ext cx="10288072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Hашето решение</a:t>
            </a:r>
            <a:endParaRPr b="1" sz="9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 rotWithShape="1">
          <a:blip r:embed="rId5">
            <a:alphaModFix/>
          </a:blip>
          <a:srcRect b="0" l="0" r="55242" t="28161"/>
          <a:stretch/>
        </p:blipFill>
        <p:spPr>
          <a:xfrm>
            <a:off x="-29895" y="3460744"/>
            <a:ext cx="7528573" cy="6797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/>
          <p:cNvPicPr preferRelativeResize="0"/>
          <p:nvPr/>
        </p:nvPicPr>
        <p:blipFill rotWithShape="1">
          <a:blip r:embed="rId6">
            <a:alphaModFix/>
          </a:blip>
          <a:srcRect b="41209" l="58702" r="0" t="0"/>
          <a:stretch/>
        </p:blipFill>
        <p:spPr>
          <a:xfrm>
            <a:off x="11340233" y="0"/>
            <a:ext cx="6946678" cy="556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 rotWithShape="1">
          <a:blip r:embed="rId7">
            <a:alphaModFix/>
          </a:blip>
          <a:srcRect b="0" l="46660" r="0" t="38657"/>
          <a:stretch/>
        </p:blipFill>
        <p:spPr>
          <a:xfrm>
            <a:off x="9315892" y="4482953"/>
            <a:ext cx="8972108" cy="580404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/>
          <p:nvPr/>
        </p:nvSpPr>
        <p:spPr>
          <a:xfrm flipH="1">
            <a:off x="2262030" y="3861535"/>
            <a:ext cx="14476594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Упражнения за медитация и дишане 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Лесно и достъпно систематизиране на собствени задачи/цели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Подпомагане на мотивацията с животинче и стрийк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Полезни статии на тема психология и здравословно развитие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Персонализиран профил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897"/>
            <a:ext cx="18364200" cy="1032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2988523" y="3929325"/>
            <a:ext cx="9899694" cy="5723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lang="bg-BG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Персонален coach/психолог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lang="bg-BG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Предоставяне нагледно обучителни видеа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lang="bg-BG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Ежедневни задачи - приключения, които да надграждат психологическия профил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lang="bg-BG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Лесно намиране на хора с общи интереси според тагове в профила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lang="bg-BG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Предоставяне интересни социални събития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4">
            <a:alphaModFix/>
          </a:blip>
          <a:srcRect b="40663" l="491" r="69877" t="0"/>
          <a:stretch/>
        </p:blipFill>
        <p:spPr>
          <a:xfrm>
            <a:off x="0" y="0"/>
            <a:ext cx="4592131" cy="5172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5">
            <a:alphaModFix/>
          </a:blip>
          <a:srcRect b="0" l="0" r="78598" t="50780"/>
          <a:stretch/>
        </p:blipFill>
        <p:spPr>
          <a:xfrm>
            <a:off x="0" y="5996273"/>
            <a:ext cx="3316863" cy="4290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 rotWithShape="1">
          <a:blip r:embed="rId6">
            <a:alphaModFix/>
          </a:blip>
          <a:srcRect b="0" l="70742" r="2763" t="54780"/>
          <a:stretch/>
        </p:blipFill>
        <p:spPr>
          <a:xfrm>
            <a:off x="14258250" y="6383118"/>
            <a:ext cx="4105950" cy="3941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 rotWithShape="1">
          <a:blip r:embed="rId7">
            <a:alphaModFix/>
          </a:blip>
          <a:srcRect b="54779" l="61157" r="0" t="1"/>
          <a:stretch/>
        </p:blipFill>
        <p:spPr>
          <a:xfrm>
            <a:off x="12344400" y="-4761"/>
            <a:ext cx="6019800" cy="3941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 rotWithShape="1">
          <a:blip r:embed="rId8">
            <a:alphaModFix/>
          </a:blip>
          <a:srcRect b="0" l="34821" r="34581" t="85055"/>
          <a:stretch/>
        </p:blipFill>
        <p:spPr>
          <a:xfrm>
            <a:off x="6509472" y="8790248"/>
            <a:ext cx="4953000" cy="136073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4440460" y="1101081"/>
            <a:ext cx="947664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7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Hашето решение</a:t>
            </a:r>
            <a:r>
              <a:rPr lang="bg-BG" sz="7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​</a:t>
            </a:r>
            <a:endParaRPr sz="7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2986682" y="2568741"/>
            <a:ext cx="470190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Бъдещо развитие: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 txBox="1"/>
          <p:nvPr/>
        </p:nvSpPr>
        <p:spPr>
          <a:xfrm>
            <a:off x="2541389" y="1196021"/>
            <a:ext cx="13205222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Как работи проектът?</a:t>
            </a:r>
            <a:endParaRPr/>
          </a:p>
        </p:txBody>
      </p:sp>
      <p:pic>
        <p:nvPicPr>
          <p:cNvPr id="149" name="Google Shape;149;p18"/>
          <p:cNvPicPr preferRelativeResize="0"/>
          <p:nvPr/>
        </p:nvPicPr>
        <p:blipFill rotWithShape="1">
          <a:blip r:embed="rId4">
            <a:alphaModFix/>
          </a:blip>
          <a:srcRect b="0" l="0" r="61140" t="35288"/>
          <a:stretch/>
        </p:blipFill>
        <p:spPr>
          <a:xfrm>
            <a:off x="0" y="3936563"/>
            <a:ext cx="6781800" cy="635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8"/>
          <p:cNvPicPr preferRelativeResize="0"/>
          <p:nvPr/>
        </p:nvPicPr>
        <p:blipFill rotWithShape="1">
          <a:blip r:embed="rId5">
            <a:alphaModFix/>
          </a:blip>
          <a:srcRect b="0" l="52844" r="0" t="50047"/>
          <a:stretch/>
        </p:blipFill>
        <p:spPr>
          <a:xfrm>
            <a:off x="10058400" y="5387696"/>
            <a:ext cx="8229600" cy="490370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3825399" y="3561415"/>
            <a:ext cx="10350260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Sigh Up/Log In/Log out/Delete profile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Home page и Profile page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Char char="•"/>
            </a:pPr>
            <a:r>
              <a:rPr lang="bg-BG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Меню с функционалности: Meditation, To Do List, Sleep Log, Articles</a:t>
            </a:r>
            <a:endParaRPr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Картина, която съдържа графична колекция, Анимационен филм, Анимация, илюстрация&#10;&#10;Генерирано от ИИ съдържание може да е неправилно." id="152" name="Google Shape;152;p18"/>
          <p:cNvSpPr/>
          <p:nvPr/>
        </p:nvSpPr>
        <p:spPr>
          <a:xfrm>
            <a:off x="7162319" y="6585466"/>
            <a:ext cx="3059767" cy="3059767"/>
          </a:xfrm>
          <a:custGeom>
            <a:rect b="b" l="l" r="r" t="t"/>
            <a:pathLst>
              <a:path extrusionOk="0" h="3059767" w="3059767">
                <a:moveTo>
                  <a:pt x="0" y="0"/>
                </a:moveTo>
                <a:lnTo>
                  <a:pt x="3059767" y="0"/>
                </a:lnTo>
                <a:lnTo>
                  <a:pt x="3059767" y="3059768"/>
                </a:lnTo>
                <a:lnTo>
                  <a:pt x="0" y="30597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 txBox="1"/>
          <p:nvPr/>
        </p:nvSpPr>
        <p:spPr>
          <a:xfrm>
            <a:off x="6459855" y="2300950"/>
            <a:ext cx="5368290" cy="2581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15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Демо</a:t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6545736" y="4511749"/>
            <a:ext cx="5488700" cy="5488700"/>
          </a:xfrm>
          <a:custGeom>
            <a:rect b="b" l="l" r="r" t="t"/>
            <a:pathLst>
              <a:path extrusionOk="0" h="5488700" w="5488700">
                <a:moveTo>
                  <a:pt x="0" y="0"/>
                </a:moveTo>
                <a:lnTo>
                  <a:pt x="5488700" y="0"/>
                </a:lnTo>
                <a:lnTo>
                  <a:pt x="5488700" y="5488700"/>
                </a:lnTo>
                <a:lnTo>
                  <a:pt x="0" y="5488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0" name="Google Shape;160;p19"/>
          <p:cNvPicPr preferRelativeResize="0"/>
          <p:nvPr/>
        </p:nvPicPr>
        <p:blipFill rotWithShape="1">
          <a:blip r:embed="rId5">
            <a:alphaModFix/>
          </a:blip>
          <a:srcRect b="68518" l="0" r="0" t="0"/>
          <a:stretch/>
        </p:blipFill>
        <p:spPr>
          <a:xfrm>
            <a:off x="-2" y="-1"/>
            <a:ext cx="18288001" cy="323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1437620" w="18288000">
                <a:moveTo>
                  <a:pt x="0" y="0"/>
                </a:moveTo>
                <a:lnTo>
                  <a:pt x="18288000" y="0"/>
                </a:lnTo>
                <a:lnTo>
                  <a:pt x="18288000" y="11437620"/>
                </a:lnTo>
                <a:lnTo>
                  <a:pt x="0" y="114376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20"/>
          <p:cNvSpPr txBox="1"/>
          <p:nvPr/>
        </p:nvSpPr>
        <p:spPr>
          <a:xfrm>
            <a:off x="1028700" y="838200"/>
            <a:ext cx="16363116" cy="17081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Използвани технологии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4326167" y="4597805"/>
            <a:ext cx="976434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Python, Flask, HTML, SQLAlchemy, Bootstrap, JavaScript</a:t>
            </a:r>
            <a:endParaRPr/>
          </a:p>
        </p:txBody>
      </p:sp>
      <p:pic>
        <p:nvPicPr>
          <p:cNvPr descr="Bootstrap (front-end framework) - Wikipedia" id="168" name="Google Shape;16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82626" y="5806336"/>
            <a:ext cx="2390775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QLAlchemy - Wikipedia" id="169" name="Google Shape;16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46705" y="7705661"/>
            <a:ext cx="3028950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ML - Wikipedia" id="170" name="Google Shape;17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585646" y="3044161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w to Create an API Using The Flask Framework | Nordic APIs |" id="171" name="Google Shape;171;p20"/>
          <p:cNvPicPr preferRelativeResize="0"/>
          <p:nvPr/>
        </p:nvPicPr>
        <p:blipFill rotWithShape="1">
          <a:blip r:embed="rId7">
            <a:alphaModFix/>
          </a:blip>
          <a:srcRect b="-1623" l="19759" r="22513" t="-429"/>
          <a:stretch/>
        </p:blipFill>
        <p:spPr>
          <a:xfrm>
            <a:off x="10460426" y="7651719"/>
            <a:ext cx="1728207" cy="16067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ogramming with Python | Accredited Institute of Information Technology -  South Africa" id="172" name="Google Shape;172;p20"/>
          <p:cNvPicPr preferRelativeResize="0"/>
          <p:nvPr/>
        </p:nvPicPr>
        <p:blipFill rotWithShape="1">
          <a:blip r:embed="rId8">
            <a:alphaModFix/>
          </a:blip>
          <a:srcRect b="-476" l="19933" r="19223" t="289"/>
          <a:stretch/>
        </p:blipFill>
        <p:spPr>
          <a:xfrm>
            <a:off x="1725094" y="3253989"/>
            <a:ext cx="1738575" cy="16031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Картина, която съдържа цветност, Графика, Фрактално изкуство, виолетов&#10;&#10;Генерирано от ИИ съдържание може да е неправилно." id="173" name="Google Shape;173;p20"/>
          <p:cNvPicPr preferRelativeResize="0"/>
          <p:nvPr/>
        </p:nvPicPr>
        <p:blipFill rotWithShape="1">
          <a:blip r:embed="rId9">
            <a:alphaModFix/>
          </a:blip>
          <a:srcRect b="-548" l="46901" r="-228" t="39327"/>
          <a:stretch/>
        </p:blipFill>
        <p:spPr>
          <a:xfrm>
            <a:off x="9838407" y="4858510"/>
            <a:ext cx="8447582" cy="5434008"/>
          </a:xfrm>
          <a:prstGeom prst="rect">
            <a:avLst/>
          </a:prstGeom>
          <a:noFill/>
          <a:ln>
            <a:noFill/>
          </a:ln>
        </p:spPr>
      </p:pic>
      <p:sp>
        <p:nvSpPr>
          <p:cNvPr descr="Картина, която съдържа компютър, Изходящо устройство, Електронно устройство, Офис оборудване&#10;&#10;Генерирано от ИИ съдържание може да е неправилно." id="174" name="Google Shape;174;p20"/>
          <p:cNvSpPr/>
          <p:nvPr/>
        </p:nvSpPr>
        <p:spPr>
          <a:xfrm>
            <a:off x="-133149" y="7705234"/>
            <a:ext cx="2535482" cy="2911264"/>
          </a:xfrm>
          <a:custGeom>
            <a:rect b="b" l="l" r="r" t="t"/>
            <a:pathLst>
              <a:path extrusionOk="0" h="3975975" w="3975975">
                <a:moveTo>
                  <a:pt x="0" y="0"/>
                </a:moveTo>
                <a:lnTo>
                  <a:pt x="3975975" y="0"/>
                </a:lnTo>
                <a:lnTo>
                  <a:pt x="3975975" y="3975976"/>
                </a:lnTo>
                <a:lnTo>
                  <a:pt x="0" y="3975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descr="The Complete Javascript Course | Basic to Advanced Topics Covered" id="175" name="Google Shape;175;p2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3450399" y="580109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21"/>
          <p:cNvCxnSpPr/>
          <p:nvPr/>
        </p:nvCxnSpPr>
        <p:spPr>
          <a:xfrm>
            <a:off x="1028700" y="6112032"/>
            <a:ext cx="16230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82" name="Google Shape;182;p21"/>
          <p:cNvSpPr/>
          <p:nvPr/>
        </p:nvSpPr>
        <p:spPr>
          <a:xfrm>
            <a:off x="5612375" y="4803694"/>
            <a:ext cx="2616676" cy="2616676"/>
          </a:xfrm>
          <a:custGeom>
            <a:rect b="b" l="l" r="r" t="t"/>
            <a:pathLst>
              <a:path extrusionOk="0" h="2616676" w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21"/>
          <p:cNvSpPr/>
          <p:nvPr/>
        </p:nvSpPr>
        <p:spPr>
          <a:xfrm>
            <a:off x="882487" y="4660098"/>
            <a:ext cx="2616676" cy="2616676"/>
          </a:xfrm>
          <a:custGeom>
            <a:rect b="b" l="l" r="r" t="t"/>
            <a:pathLst>
              <a:path extrusionOk="0" h="2616676" w="2616676">
                <a:moveTo>
                  <a:pt x="0" y="0"/>
                </a:moveTo>
                <a:lnTo>
                  <a:pt x="2616676" y="0"/>
                </a:lnTo>
                <a:lnTo>
                  <a:pt x="2616676" y="2616676"/>
                </a:lnTo>
                <a:lnTo>
                  <a:pt x="0" y="26166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21"/>
          <p:cNvSpPr/>
          <p:nvPr/>
        </p:nvSpPr>
        <p:spPr>
          <a:xfrm>
            <a:off x="10342264" y="4886635"/>
            <a:ext cx="2450794" cy="2450794"/>
          </a:xfrm>
          <a:custGeom>
            <a:rect b="b" l="l" r="r" t="t"/>
            <a:pathLst>
              <a:path extrusionOk="0" h="2450794" w="2450794">
                <a:moveTo>
                  <a:pt x="0" y="0"/>
                </a:moveTo>
                <a:lnTo>
                  <a:pt x="2450793" y="0"/>
                </a:lnTo>
                <a:lnTo>
                  <a:pt x="2450793" y="2450794"/>
                </a:lnTo>
                <a:lnTo>
                  <a:pt x="0" y="2450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21"/>
          <p:cNvSpPr/>
          <p:nvPr/>
        </p:nvSpPr>
        <p:spPr>
          <a:xfrm>
            <a:off x="14172127" y="4171871"/>
            <a:ext cx="3452535" cy="3452535"/>
          </a:xfrm>
          <a:custGeom>
            <a:rect b="b" l="l" r="r" t="t"/>
            <a:pathLst>
              <a:path extrusionOk="0" h="3452535" w="3452535">
                <a:moveTo>
                  <a:pt x="0" y="0"/>
                </a:moveTo>
                <a:lnTo>
                  <a:pt x="3452534" y="0"/>
                </a:lnTo>
                <a:lnTo>
                  <a:pt x="3452534" y="3452535"/>
                </a:lnTo>
                <a:lnTo>
                  <a:pt x="0" y="34525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6" name="Google Shape;186;p21"/>
          <p:cNvSpPr txBox="1"/>
          <p:nvPr/>
        </p:nvSpPr>
        <p:spPr>
          <a:xfrm>
            <a:off x="3392150" y="838200"/>
            <a:ext cx="11636216" cy="17081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-BG" sz="9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Процес на работа</a:t>
            </a:r>
            <a:endParaRPr/>
          </a:p>
        </p:txBody>
      </p:sp>
      <p:sp>
        <p:nvSpPr>
          <p:cNvPr id="187" name="Google Shape;187;p21"/>
          <p:cNvSpPr txBox="1"/>
          <p:nvPr/>
        </p:nvSpPr>
        <p:spPr>
          <a:xfrm>
            <a:off x="604215" y="7219624"/>
            <a:ext cx="3173220" cy="9413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67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Идентифициране на проблема</a:t>
            </a:r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5334103" y="4038376"/>
            <a:ext cx="3173220" cy="445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13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6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Генериране на идея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9981050" y="7363220"/>
            <a:ext cx="3173220" cy="4455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13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6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Усърдна работа</a:t>
            </a:r>
            <a:endParaRPr/>
          </a:p>
        </p:txBody>
      </p:sp>
      <p:pic>
        <p:nvPicPr>
          <p:cNvPr id="190" name="Google Shape;190;p21"/>
          <p:cNvPicPr preferRelativeResize="0"/>
          <p:nvPr/>
        </p:nvPicPr>
        <p:blipFill rotWithShape="1">
          <a:blip r:embed="rId8">
            <a:alphaModFix/>
          </a:blip>
          <a:srcRect b="32457" l="0" r="54271" t="0"/>
          <a:stretch/>
        </p:blipFill>
        <p:spPr>
          <a:xfrm>
            <a:off x="0" y="0"/>
            <a:ext cx="7593323" cy="622146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 txBox="1"/>
          <p:nvPr/>
        </p:nvSpPr>
        <p:spPr>
          <a:xfrm>
            <a:off x="3512947" y="5460357"/>
            <a:ext cx="225981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Brainstorming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8024395" y="6390134"/>
            <a:ext cx="237326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Разпределяне на задачи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12060023" y="3898451"/>
            <a:ext cx="3215296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Финални подобрения и подготвяне на презентация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